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MuseoModerno Medium" panose="020B0604020202020204" charset="0"/>
      <p:regular r:id="rId15"/>
    </p:embeddedFont>
    <p:embeddedFont>
      <p:font typeface="Source Sans Pro" panose="020B0503030403020204" pitchFamily="34" charset="0"/>
      <p:regular r:id="rId16"/>
      <p:bold r:id="rId17"/>
      <p:italic r:id="rId18"/>
      <p:boldItalic r:id="rId19"/>
    </p:embeddedFont>
    <p:embeddedFont>
      <p:font typeface="Source Sans Pro Bold" panose="020B0703030403020204" charset="0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F6D85A-6AE4-42C2-804B-D73F58C808ED}" v="6" dt="2024-10-09T16:35:17.0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5" d="100"/>
          <a:sy n="75" d="100"/>
        </p:scale>
        <p:origin x="103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k Sebastine" userId="4a54509ad611c017" providerId="LiveId" clId="{BDF6D85A-6AE4-42C2-804B-D73F58C808ED}"/>
    <pc:docChg chg="custSel addSld modSld">
      <pc:chgData name="Patrick Sebastine" userId="4a54509ad611c017" providerId="LiveId" clId="{BDF6D85A-6AE4-42C2-804B-D73F58C808ED}" dt="2024-10-10T14:08:46.510" v="45" actId="14100"/>
      <pc:docMkLst>
        <pc:docMk/>
      </pc:docMkLst>
      <pc:sldChg chg="addSp modSp mod">
        <pc:chgData name="Patrick Sebastine" userId="4a54509ad611c017" providerId="LiveId" clId="{BDF6D85A-6AE4-42C2-804B-D73F58C808ED}" dt="2024-10-09T16:35:17.002" v="31"/>
        <pc:sldMkLst>
          <pc:docMk/>
          <pc:sldMk cId="0" sldId="256"/>
        </pc:sldMkLst>
        <pc:spChg chg="mod">
          <ac:chgData name="Patrick Sebastine" userId="4a54509ad611c017" providerId="LiveId" clId="{BDF6D85A-6AE4-42C2-804B-D73F58C808ED}" dt="2024-10-09T16:33:03.790" v="19" actId="20577"/>
          <ac:spMkLst>
            <pc:docMk/>
            <pc:sldMk cId="0" sldId="256"/>
            <ac:spMk id="7" creationId="{00000000-0000-0000-0000-000000000000}"/>
          </ac:spMkLst>
        </pc:spChg>
        <pc:spChg chg="add mod">
          <ac:chgData name="Patrick Sebastine" userId="4a54509ad611c017" providerId="LiveId" clId="{BDF6D85A-6AE4-42C2-804B-D73F58C808ED}" dt="2024-10-09T16:35:17.002" v="31"/>
          <ac:spMkLst>
            <pc:docMk/>
            <pc:sldMk cId="0" sldId="256"/>
            <ac:spMk id="8" creationId="{87AC1F6A-9D37-AA90-5ADD-31425E87FDE1}"/>
          </ac:spMkLst>
        </pc:spChg>
      </pc:sldChg>
      <pc:sldChg chg="addSp modSp">
        <pc:chgData name="Patrick Sebastine" userId="4a54509ad611c017" providerId="LiveId" clId="{BDF6D85A-6AE4-42C2-804B-D73F58C808ED}" dt="2024-10-09T16:35:15.180" v="30"/>
        <pc:sldMkLst>
          <pc:docMk/>
          <pc:sldMk cId="0" sldId="257"/>
        </pc:sldMkLst>
        <pc:spChg chg="add mod">
          <ac:chgData name="Patrick Sebastine" userId="4a54509ad611c017" providerId="LiveId" clId="{BDF6D85A-6AE4-42C2-804B-D73F58C808ED}" dt="2024-10-09T16:35:15.180" v="30"/>
          <ac:spMkLst>
            <pc:docMk/>
            <pc:sldMk cId="0" sldId="257"/>
            <ac:spMk id="17" creationId="{F66BF6A9-5E00-F8D6-CD93-BCFA7F92E3CE}"/>
          </ac:spMkLst>
        </pc:spChg>
      </pc:sldChg>
      <pc:sldChg chg="addSp modSp">
        <pc:chgData name="Patrick Sebastine" userId="4a54509ad611c017" providerId="LiveId" clId="{BDF6D85A-6AE4-42C2-804B-D73F58C808ED}" dt="2024-10-09T16:35:13.373" v="29"/>
        <pc:sldMkLst>
          <pc:docMk/>
          <pc:sldMk cId="0" sldId="258"/>
        </pc:sldMkLst>
        <pc:spChg chg="add mod">
          <ac:chgData name="Patrick Sebastine" userId="4a54509ad611c017" providerId="LiveId" clId="{BDF6D85A-6AE4-42C2-804B-D73F58C808ED}" dt="2024-10-09T16:35:13.373" v="29"/>
          <ac:spMkLst>
            <pc:docMk/>
            <pc:sldMk cId="0" sldId="258"/>
            <ac:spMk id="11" creationId="{869F0C81-7985-ECD3-D9A7-E3D4131AEDFE}"/>
          </ac:spMkLst>
        </pc:spChg>
      </pc:sldChg>
      <pc:sldChg chg="addSp modSp">
        <pc:chgData name="Patrick Sebastine" userId="4a54509ad611c017" providerId="LiveId" clId="{BDF6D85A-6AE4-42C2-804B-D73F58C808ED}" dt="2024-10-09T16:35:11.614" v="28"/>
        <pc:sldMkLst>
          <pc:docMk/>
          <pc:sldMk cId="0" sldId="259"/>
        </pc:sldMkLst>
        <pc:spChg chg="add mod">
          <ac:chgData name="Patrick Sebastine" userId="4a54509ad611c017" providerId="LiveId" clId="{BDF6D85A-6AE4-42C2-804B-D73F58C808ED}" dt="2024-10-09T16:35:11.614" v="28"/>
          <ac:spMkLst>
            <pc:docMk/>
            <pc:sldMk cId="0" sldId="259"/>
            <ac:spMk id="9" creationId="{82CC4614-9974-1DD3-B187-182C8BF2157F}"/>
          </ac:spMkLst>
        </pc:spChg>
      </pc:sldChg>
      <pc:sldChg chg="addSp modSp">
        <pc:chgData name="Patrick Sebastine" userId="4a54509ad611c017" providerId="LiveId" clId="{BDF6D85A-6AE4-42C2-804B-D73F58C808ED}" dt="2024-10-09T16:35:09.343" v="27"/>
        <pc:sldMkLst>
          <pc:docMk/>
          <pc:sldMk cId="0" sldId="261"/>
        </pc:sldMkLst>
        <pc:spChg chg="add mod">
          <ac:chgData name="Patrick Sebastine" userId="4a54509ad611c017" providerId="LiveId" clId="{BDF6D85A-6AE4-42C2-804B-D73F58C808ED}" dt="2024-10-09T16:35:09.343" v="27"/>
          <ac:spMkLst>
            <pc:docMk/>
            <pc:sldMk cId="0" sldId="261"/>
            <ac:spMk id="21" creationId="{B08C8295-323B-D1CD-CA52-F8584FA45829}"/>
          </ac:spMkLst>
        </pc:spChg>
      </pc:sldChg>
      <pc:sldChg chg="addSp modSp">
        <pc:chgData name="Patrick Sebastine" userId="4a54509ad611c017" providerId="LiveId" clId="{BDF6D85A-6AE4-42C2-804B-D73F58C808ED}" dt="2024-10-09T16:35:06.900" v="26"/>
        <pc:sldMkLst>
          <pc:docMk/>
          <pc:sldMk cId="0" sldId="263"/>
        </pc:sldMkLst>
        <pc:spChg chg="add mod">
          <ac:chgData name="Patrick Sebastine" userId="4a54509ad611c017" providerId="LiveId" clId="{BDF6D85A-6AE4-42C2-804B-D73F58C808ED}" dt="2024-10-09T16:35:06.900" v="26"/>
          <ac:spMkLst>
            <pc:docMk/>
            <pc:sldMk cId="0" sldId="263"/>
            <ac:spMk id="14" creationId="{F8F634E0-717A-71C1-C703-5E80F8EFF0E2}"/>
          </ac:spMkLst>
        </pc:spChg>
      </pc:sldChg>
      <pc:sldChg chg="addSp modSp mod">
        <pc:chgData name="Patrick Sebastine" userId="4a54509ad611c017" providerId="LiveId" clId="{BDF6D85A-6AE4-42C2-804B-D73F58C808ED}" dt="2024-10-09T16:34:53.322" v="25" actId="1076"/>
        <pc:sldMkLst>
          <pc:docMk/>
          <pc:sldMk cId="0" sldId="265"/>
        </pc:sldMkLst>
        <pc:spChg chg="add mod">
          <ac:chgData name="Patrick Sebastine" userId="4a54509ad611c017" providerId="LiveId" clId="{BDF6D85A-6AE4-42C2-804B-D73F58C808ED}" dt="2024-10-09T16:34:53.322" v="25" actId="1076"/>
          <ac:spMkLst>
            <pc:docMk/>
            <pc:sldMk cId="0" sldId="265"/>
            <ac:spMk id="8" creationId="{A6AA5D43-32BC-D3BF-CEE1-A343BD4B1C88}"/>
          </ac:spMkLst>
        </pc:spChg>
      </pc:sldChg>
      <pc:sldChg chg="addSp delSp modSp new mod">
        <pc:chgData name="Patrick Sebastine" userId="4a54509ad611c017" providerId="LiveId" clId="{BDF6D85A-6AE4-42C2-804B-D73F58C808ED}" dt="2024-10-10T14:08:46.510" v="45" actId="14100"/>
        <pc:sldMkLst>
          <pc:docMk/>
          <pc:sldMk cId="3089907689" sldId="267"/>
        </pc:sldMkLst>
        <pc:picChg chg="add del mod">
          <ac:chgData name="Patrick Sebastine" userId="4a54509ad611c017" providerId="LiveId" clId="{BDF6D85A-6AE4-42C2-804B-D73F58C808ED}" dt="2024-10-10T14:08:16.829" v="38" actId="478"/>
          <ac:picMkLst>
            <pc:docMk/>
            <pc:sldMk cId="3089907689" sldId="267"/>
            <ac:picMk id="3" creationId="{8493E735-8967-59BF-C0E5-F8B5677F1779}"/>
          </ac:picMkLst>
        </pc:picChg>
        <pc:picChg chg="add mod">
          <ac:chgData name="Patrick Sebastine" userId="4a54509ad611c017" providerId="LiveId" clId="{BDF6D85A-6AE4-42C2-804B-D73F58C808ED}" dt="2024-10-10T14:08:46.510" v="45" actId="14100"/>
          <ac:picMkLst>
            <pc:docMk/>
            <pc:sldMk cId="3089907689" sldId="267"/>
            <ac:picMk id="4" creationId="{35658DAA-4A29-78DF-74CD-BBCD2B8192B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9931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582817"/>
            <a:ext cx="7415927" cy="3193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b="1" dirty="0">
                <a:solidFill>
                  <a:srgbClr val="9900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Social Buzz Management Report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6350437" y="5147072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9900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Analyzing Social Buzz’s content strategy, user engagement, and data insights.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6233279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902FFA"/>
          </a:solidFill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6" name="Text 3"/>
          <p:cNvSpPr/>
          <p:nvPr/>
        </p:nvSpPr>
        <p:spPr>
          <a:xfrm>
            <a:off x="6494740" y="6381988"/>
            <a:ext cx="106323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Source Sans Pro Medium" pitchFamily="34" charset="0"/>
                <a:ea typeface="Source Sans Pro Medium" pitchFamily="34" charset="-122"/>
                <a:cs typeface="Source Sans Pro Medium" pitchFamily="34" charset="-120"/>
              </a:rPr>
              <a:t>PS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868716" y="6214824"/>
            <a:ext cx="2766417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9900FF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by Patrick Sebastine</a:t>
            </a:r>
          </a:p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9900FF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Date: October 2024</a:t>
            </a:r>
          </a:p>
          <a:p>
            <a:pPr marL="0" indent="0" algn="l">
              <a:lnSpc>
                <a:spcPts val="3400"/>
              </a:lnSpc>
              <a:buNone/>
            </a:pP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AC1F6A-9D37-AA90-5ADD-31425E87FDE1}"/>
              </a:ext>
            </a:extLst>
          </p:cNvPr>
          <p:cNvSpPr/>
          <p:nvPr/>
        </p:nvSpPr>
        <p:spPr>
          <a:xfrm>
            <a:off x="12217706" y="7700791"/>
            <a:ext cx="2412694" cy="528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01953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9900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Next Steps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437" y="3161348"/>
            <a:ext cx="7415927" cy="925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2900" dirty="0">
                <a:solidFill>
                  <a:srgbClr val="9900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Future Work for Scaling and IPO Readiness</a:t>
            </a:r>
            <a:endParaRPr lang="en-US" sz="2900" dirty="0"/>
          </a:p>
        </p:txBody>
      </p:sp>
      <p:sp>
        <p:nvSpPr>
          <p:cNvPr id="5" name="Text 2"/>
          <p:cNvSpPr/>
          <p:nvPr/>
        </p:nvSpPr>
        <p:spPr>
          <a:xfrm>
            <a:off x="6745367" y="4457224"/>
            <a:ext cx="70209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/>
            </a:pPr>
            <a:r>
              <a:rPr lang="en-US" sz="1900" dirty="0">
                <a:solidFill>
                  <a:srgbClr val="9900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Conduct a full audit of Social Buzz’s big data practices.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745367" y="4938593"/>
            <a:ext cx="702099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2"/>
            </a:pPr>
            <a:r>
              <a:rPr lang="en-US" sz="1900" dirty="0">
                <a:solidFill>
                  <a:srgbClr val="9900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Collaborate with technical teams for scalability and platform optimization.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745367" y="5815013"/>
            <a:ext cx="70209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3"/>
            </a:pPr>
            <a:r>
              <a:rPr lang="en-US" sz="1900" dirty="0">
                <a:solidFill>
                  <a:srgbClr val="9900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Test new content strategies based on data insights.</a:t>
            </a:r>
            <a:endParaRPr lang="en-US" sz="19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AA5D43-32BC-D3BF-CEE1-A343BD4B1C88}"/>
              </a:ext>
            </a:extLst>
          </p:cNvPr>
          <p:cNvSpPr/>
          <p:nvPr/>
        </p:nvSpPr>
        <p:spPr>
          <a:xfrm>
            <a:off x="12217706" y="7700791"/>
            <a:ext cx="2412694" cy="528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628900"/>
            <a:ext cx="7415927" cy="1064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8350"/>
              </a:lnSpc>
              <a:buNone/>
            </a:pPr>
            <a:r>
              <a:rPr lang="en-US" sz="6700" b="1" dirty="0">
                <a:solidFill>
                  <a:srgbClr val="9900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Thank You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1485900" y="4063841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50" dirty="0">
                <a:solidFill>
                  <a:srgbClr val="9900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Q&amp;A</a:t>
            </a:r>
            <a:endParaRPr lang="en-US" sz="4850" dirty="0"/>
          </a:p>
        </p:txBody>
      </p:sp>
      <p:sp>
        <p:nvSpPr>
          <p:cNvPr id="5" name="Text 2"/>
          <p:cNvSpPr/>
          <p:nvPr/>
        </p:nvSpPr>
        <p:spPr>
          <a:xfrm>
            <a:off x="864037" y="5205651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9900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We're happy to answer any questions or further discussions.</a:t>
            </a:r>
            <a:endParaRPr lang="en-US" sz="1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5658DAA-4A29-78DF-74CD-BBCD2B819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495" y="1"/>
            <a:ext cx="14692896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07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3526" y="643771"/>
            <a:ext cx="5837039" cy="729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b="1" dirty="0">
                <a:solidFill>
                  <a:srgbClr val="9900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Problem Statement</a:t>
            </a:r>
            <a:endParaRPr lang="en-US" sz="4550" dirty="0"/>
          </a:p>
        </p:txBody>
      </p:sp>
      <p:sp>
        <p:nvSpPr>
          <p:cNvPr id="4" name="Text 1"/>
          <p:cNvSpPr/>
          <p:nvPr/>
        </p:nvSpPr>
        <p:spPr>
          <a:xfrm>
            <a:off x="6303526" y="1723549"/>
            <a:ext cx="7509748" cy="8755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400"/>
              </a:lnSpc>
              <a:buNone/>
            </a:pPr>
            <a:r>
              <a:rPr lang="en-US" sz="2750" dirty="0">
                <a:solidFill>
                  <a:srgbClr val="9900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Analyzing Content to Drive Engagement and IPO Success</a:t>
            </a:r>
            <a:endParaRPr lang="en-US" sz="2750" dirty="0"/>
          </a:p>
        </p:txBody>
      </p:sp>
      <p:sp>
        <p:nvSpPr>
          <p:cNvPr id="5" name="Shape 2"/>
          <p:cNvSpPr/>
          <p:nvPr/>
        </p:nvSpPr>
        <p:spPr>
          <a:xfrm>
            <a:off x="6303526" y="3211949"/>
            <a:ext cx="525304" cy="525304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ZA"/>
          </a:p>
        </p:txBody>
      </p:sp>
      <p:sp>
        <p:nvSpPr>
          <p:cNvPr id="6" name="Text 3"/>
          <p:cNvSpPr/>
          <p:nvPr/>
        </p:nvSpPr>
        <p:spPr>
          <a:xfrm>
            <a:off x="6484025" y="3299460"/>
            <a:ext cx="164306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9900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750" dirty="0"/>
          </a:p>
        </p:txBody>
      </p:sp>
      <p:sp>
        <p:nvSpPr>
          <p:cNvPr id="7" name="Text 4"/>
          <p:cNvSpPr/>
          <p:nvPr/>
        </p:nvSpPr>
        <p:spPr>
          <a:xfrm>
            <a:off x="7062311" y="3211949"/>
            <a:ext cx="2918460" cy="364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9900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Purpose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7062311" y="3716655"/>
            <a:ext cx="6750963" cy="746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9900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 provide actionable insights into content popularity and user engagement for scaling and IPO preparation.</a:t>
            </a:r>
            <a:endParaRPr lang="en-US" sz="1800" dirty="0"/>
          </a:p>
        </p:txBody>
      </p:sp>
      <p:sp>
        <p:nvSpPr>
          <p:cNvPr id="9" name="Shape 6"/>
          <p:cNvSpPr/>
          <p:nvPr/>
        </p:nvSpPr>
        <p:spPr>
          <a:xfrm>
            <a:off x="6303526" y="4959787"/>
            <a:ext cx="525304" cy="525304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ZA"/>
          </a:p>
        </p:txBody>
      </p:sp>
      <p:sp>
        <p:nvSpPr>
          <p:cNvPr id="10" name="Text 7"/>
          <p:cNvSpPr/>
          <p:nvPr/>
        </p:nvSpPr>
        <p:spPr>
          <a:xfrm>
            <a:off x="6468785" y="5047298"/>
            <a:ext cx="194786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9900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750" dirty="0"/>
          </a:p>
        </p:txBody>
      </p:sp>
      <p:sp>
        <p:nvSpPr>
          <p:cNvPr id="11" name="Text 8"/>
          <p:cNvSpPr/>
          <p:nvPr/>
        </p:nvSpPr>
        <p:spPr>
          <a:xfrm>
            <a:off x="7062311" y="4959787"/>
            <a:ext cx="2918460" cy="364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9900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Audience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7062311" y="5464493"/>
            <a:ext cx="6750963" cy="373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9900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Social Buzz management team and stakeholders.</a:t>
            </a:r>
            <a:endParaRPr lang="en-US" sz="1800" dirty="0"/>
          </a:p>
        </p:txBody>
      </p:sp>
      <p:sp>
        <p:nvSpPr>
          <p:cNvPr id="13" name="Shape 10"/>
          <p:cNvSpPr/>
          <p:nvPr/>
        </p:nvSpPr>
        <p:spPr>
          <a:xfrm>
            <a:off x="6303526" y="6334125"/>
            <a:ext cx="525304" cy="525304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ZA"/>
          </a:p>
        </p:txBody>
      </p:sp>
      <p:sp>
        <p:nvSpPr>
          <p:cNvPr id="14" name="Text 11"/>
          <p:cNvSpPr/>
          <p:nvPr/>
        </p:nvSpPr>
        <p:spPr>
          <a:xfrm>
            <a:off x="6467713" y="6421636"/>
            <a:ext cx="196810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9900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750" dirty="0"/>
          </a:p>
        </p:txBody>
      </p:sp>
      <p:sp>
        <p:nvSpPr>
          <p:cNvPr id="15" name="Text 12"/>
          <p:cNvSpPr/>
          <p:nvPr/>
        </p:nvSpPr>
        <p:spPr>
          <a:xfrm>
            <a:off x="7062311" y="6334125"/>
            <a:ext cx="2918460" cy="364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9900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Business Problem</a:t>
            </a:r>
            <a:endParaRPr lang="en-US" sz="2250" dirty="0"/>
          </a:p>
        </p:txBody>
      </p:sp>
      <p:sp>
        <p:nvSpPr>
          <p:cNvPr id="16" name="Text 13"/>
          <p:cNvSpPr/>
          <p:nvPr/>
        </p:nvSpPr>
        <p:spPr>
          <a:xfrm>
            <a:off x="7062311" y="6838831"/>
            <a:ext cx="6750963" cy="746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9900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How can Social Buzz optimize content strategies to enhance user engagement and effectively scale for an IPO?</a:t>
            </a:r>
            <a:endParaRPr lang="en-US" sz="1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6BF6A9-5E00-F8D6-CD93-BCFA7F92E3CE}"/>
              </a:ext>
            </a:extLst>
          </p:cNvPr>
          <p:cNvSpPr/>
          <p:nvPr/>
        </p:nvSpPr>
        <p:spPr>
          <a:xfrm>
            <a:off x="12217706" y="7700791"/>
            <a:ext cx="2412694" cy="528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383863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9900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Proposed Solution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437" y="2525673"/>
            <a:ext cx="531173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2900" dirty="0">
                <a:solidFill>
                  <a:srgbClr val="9900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Data-Driven Content Strategy</a:t>
            </a:r>
            <a:endParaRPr lang="en-US" sz="2900" dirty="0"/>
          </a:p>
        </p:txBody>
      </p:sp>
      <p:sp>
        <p:nvSpPr>
          <p:cNvPr id="5" name="Shape 2"/>
          <p:cNvSpPr/>
          <p:nvPr/>
        </p:nvSpPr>
        <p:spPr>
          <a:xfrm>
            <a:off x="6350437" y="3358753"/>
            <a:ext cx="7415927" cy="1817608"/>
          </a:xfrm>
          <a:prstGeom prst="roundRect">
            <a:avLst>
              <a:gd name="adj" fmla="val 203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ZA"/>
          </a:p>
        </p:txBody>
      </p:sp>
      <p:sp>
        <p:nvSpPr>
          <p:cNvPr id="6" name="Text 3"/>
          <p:cNvSpPr/>
          <p:nvPr/>
        </p:nvSpPr>
        <p:spPr>
          <a:xfrm>
            <a:off x="6597253" y="3605570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9900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Leverage Data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6597253" y="4139446"/>
            <a:ext cx="692229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9900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 engagement scores, sentiment analysis, and content performance.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50437" y="5423178"/>
            <a:ext cx="7415927" cy="1422559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ZA"/>
          </a:p>
        </p:txBody>
      </p:sp>
      <p:sp>
        <p:nvSpPr>
          <p:cNvPr id="9" name="Text 6"/>
          <p:cNvSpPr/>
          <p:nvPr/>
        </p:nvSpPr>
        <p:spPr>
          <a:xfrm>
            <a:off x="6597253" y="566999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9900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Solution Strategy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6597253" y="6203871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9900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 guide future content strategies and growth plans.</a:t>
            </a:r>
            <a:endParaRPr lang="en-US" sz="19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9F0C81-7985-ECD3-D9A7-E3D4131AEDFE}"/>
              </a:ext>
            </a:extLst>
          </p:cNvPr>
          <p:cNvSpPr/>
          <p:nvPr/>
        </p:nvSpPr>
        <p:spPr>
          <a:xfrm>
            <a:off x="12217706" y="7700791"/>
            <a:ext cx="2412694" cy="528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92203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9900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Background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4037" y="5063847"/>
            <a:ext cx="6385203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2900" dirty="0">
                <a:solidFill>
                  <a:srgbClr val="9900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Client Overview and Project Context</a:t>
            </a:r>
            <a:endParaRPr lang="en-US" sz="2900" dirty="0"/>
          </a:p>
        </p:txBody>
      </p:sp>
      <p:sp>
        <p:nvSpPr>
          <p:cNvPr id="5" name="Text 2"/>
          <p:cNvSpPr/>
          <p:nvPr/>
        </p:nvSpPr>
        <p:spPr>
          <a:xfrm>
            <a:off x="864037" y="614374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9900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Social Buzz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864037" y="677632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9900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Growing platform aiming to scale and prepare for IPO.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7623929" y="6143744"/>
            <a:ext cx="333553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9900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Content Management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623929" y="677632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9900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Key factor for sustained growth and user engagement.</a:t>
            </a:r>
            <a:endParaRPr lang="en-US" sz="19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CC4614-9974-1DD3-B187-182C8BF2157F}"/>
              </a:ext>
            </a:extLst>
          </p:cNvPr>
          <p:cNvSpPr/>
          <p:nvPr/>
        </p:nvSpPr>
        <p:spPr>
          <a:xfrm>
            <a:off x="12217706" y="7700791"/>
            <a:ext cx="2412694" cy="528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0937" y="848320"/>
            <a:ext cx="5935861" cy="741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00"/>
              </a:lnSpc>
              <a:buNone/>
            </a:pPr>
            <a:r>
              <a:rPr lang="en-US" sz="4650" b="1" dirty="0">
                <a:solidFill>
                  <a:srgbClr val="9900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Dataset Overview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830937" y="1946434"/>
            <a:ext cx="3561517" cy="445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00"/>
              </a:lnSpc>
              <a:buNone/>
            </a:pPr>
            <a:r>
              <a:rPr lang="en-US" sz="2800" dirty="0">
                <a:solidFill>
                  <a:srgbClr val="9900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Key Data Points</a:t>
            </a:r>
            <a:endParaRPr lang="en-US" sz="2800" dirty="0"/>
          </a:p>
        </p:txBody>
      </p:sp>
      <p:sp>
        <p:nvSpPr>
          <p:cNvPr id="5" name="Shape 2"/>
          <p:cNvSpPr/>
          <p:nvPr/>
        </p:nvSpPr>
        <p:spPr>
          <a:xfrm>
            <a:off x="830937" y="2747605"/>
            <a:ext cx="7482126" cy="4633674"/>
          </a:xfrm>
          <a:prstGeom prst="roundRect">
            <a:avLst>
              <a:gd name="adj" fmla="val 76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6" name="Shape 3"/>
          <p:cNvSpPr/>
          <p:nvPr/>
        </p:nvSpPr>
        <p:spPr>
          <a:xfrm>
            <a:off x="838557" y="2755225"/>
            <a:ext cx="7466886" cy="67984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ZA"/>
          </a:p>
        </p:txBody>
      </p:sp>
      <p:sp>
        <p:nvSpPr>
          <p:cNvPr id="7" name="Text 4"/>
          <p:cNvSpPr/>
          <p:nvPr/>
        </p:nvSpPr>
        <p:spPr>
          <a:xfrm>
            <a:off x="1075968" y="2905244"/>
            <a:ext cx="3254812" cy="379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9900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Source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4813221" y="2905244"/>
            <a:ext cx="3254812" cy="379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9900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Social Buzz Platform Data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838557" y="3435072"/>
            <a:ext cx="7466886" cy="67984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ZA"/>
          </a:p>
        </p:txBody>
      </p:sp>
      <p:sp>
        <p:nvSpPr>
          <p:cNvPr id="10" name="Text 7"/>
          <p:cNvSpPr/>
          <p:nvPr/>
        </p:nvSpPr>
        <p:spPr>
          <a:xfrm>
            <a:off x="1075968" y="3585091"/>
            <a:ext cx="3254812" cy="379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9900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Years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4813221" y="3585091"/>
            <a:ext cx="3254812" cy="379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9900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2020-2021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8557" y="4114919"/>
            <a:ext cx="7466886" cy="14394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ZA"/>
          </a:p>
        </p:txBody>
      </p:sp>
      <p:sp>
        <p:nvSpPr>
          <p:cNvPr id="13" name="Text 10"/>
          <p:cNvSpPr/>
          <p:nvPr/>
        </p:nvSpPr>
        <p:spPr>
          <a:xfrm>
            <a:off x="1075968" y="4264938"/>
            <a:ext cx="3254812" cy="379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9900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Key Variables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4813221" y="4264938"/>
            <a:ext cx="3254812" cy="1139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9900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Content type, user engagement scores, sentiment, categories, and content categories.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838557" y="5554385"/>
            <a:ext cx="7466886" cy="181927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ZA"/>
          </a:p>
        </p:txBody>
      </p:sp>
      <p:sp>
        <p:nvSpPr>
          <p:cNvPr id="16" name="Text 13"/>
          <p:cNvSpPr/>
          <p:nvPr/>
        </p:nvSpPr>
        <p:spPr>
          <a:xfrm>
            <a:off x="1075968" y="5704403"/>
            <a:ext cx="3254812" cy="379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9900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Insights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4813221" y="5704403"/>
            <a:ext cx="3254812" cy="1519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9900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Content performance was measured based on user interactions across different types and categories.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6738" y="629364"/>
            <a:ext cx="5716905" cy="714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500" b="1" dirty="0">
                <a:solidFill>
                  <a:srgbClr val="9900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Analysis Goals</a:t>
            </a:r>
            <a:endParaRPr lang="en-US" sz="4500" dirty="0"/>
          </a:p>
        </p:txBody>
      </p:sp>
      <p:sp>
        <p:nvSpPr>
          <p:cNvPr id="4" name="Text 1"/>
          <p:cNvSpPr/>
          <p:nvPr/>
        </p:nvSpPr>
        <p:spPr>
          <a:xfrm>
            <a:off x="6286738" y="1686878"/>
            <a:ext cx="4876800" cy="428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50"/>
              </a:lnSpc>
              <a:buNone/>
            </a:pPr>
            <a:r>
              <a:rPr lang="en-US" sz="2700" dirty="0">
                <a:solidFill>
                  <a:srgbClr val="9900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Analyzing Content Popularity</a:t>
            </a:r>
            <a:endParaRPr lang="en-US" sz="2700" dirty="0"/>
          </a:p>
        </p:txBody>
      </p:sp>
      <p:sp>
        <p:nvSpPr>
          <p:cNvPr id="5" name="Shape 2"/>
          <p:cNvSpPr/>
          <p:nvPr/>
        </p:nvSpPr>
        <p:spPr>
          <a:xfrm>
            <a:off x="6614398" y="2458522"/>
            <a:ext cx="30480" cy="5141595"/>
          </a:xfrm>
          <a:prstGeom prst="roundRect">
            <a:avLst>
              <a:gd name="adj" fmla="val 112539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en-ZA"/>
          </a:p>
        </p:txBody>
      </p:sp>
      <p:sp>
        <p:nvSpPr>
          <p:cNvPr id="6" name="Shape 3"/>
          <p:cNvSpPr/>
          <p:nvPr/>
        </p:nvSpPr>
        <p:spPr>
          <a:xfrm>
            <a:off x="6856393" y="2957632"/>
            <a:ext cx="800338" cy="30480"/>
          </a:xfrm>
          <a:prstGeom prst="roundRect">
            <a:avLst>
              <a:gd name="adj" fmla="val 112539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en-ZA"/>
          </a:p>
        </p:txBody>
      </p:sp>
      <p:sp>
        <p:nvSpPr>
          <p:cNvPr id="7" name="Shape 4"/>
          <p:cNvSpPr/>
          <p:nvPr/>
        </p:nvSpPr>
        <p:spPr>
          <a:xfrm>
            <a:off x="6372404" y="2715697"/>
            <a:ext cx="514469" cy="514469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ZA"/>
          </a:p>
        </p:txBody>
      </p:sp>
      <p:sp>
        <p:nvSpPr>
          <p:cNvPr id="8" name="Text 5"/>
          <p:cNvSpPr/>
          <p:nvPr/>
        </p:nvSpPr>
        <p:spPr>
          <a:xfrm>
            <a:off x="6549211" y="2801422"/>
            <a:ext cx="160853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9900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700" dirty="0"/>
          </a:p>
        </p:txBody>
      </p:sp>
      <p:sp>
        <p:nvSpPr>
          <p:cNvPr id="9" name="Text 6"/>
          <p:cNvSpPr/>
          <p:nvPr/>
        </p:nvSpPr>
        <p:spPr>
          <a:xfrm>
            <a:off x="7887295" y="2687122"/>
            <a:ext cx="2858453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9900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WHY</a:t>
            </a:r>
            <a:endParaRPr lang="en-US" sz="2250" dirty="0"/>
          </a:p>
        </p:txBody>
      </p:sp>
      <p:sp>
        <p:nvSpPr>
          <p:cNvPr id="10" name="Text 7"/>
          <p:cNvSpPr/>
          <p:nvPr/>
        </p:nvSpPr>
        <p:spPr>
          <a:xfrm>
            <a:off x="7887295" y="3181588"/>
            <a:ext cx="5942767" cy="365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9900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 identify content driving most engagement.</a:t>
            </a:r>
            <a:endParaRPr lang="en-US" sz="1800" dirty="0"/>
          </a:p>
        </p:txBody>
      </p:sp>
      <p:sp>
        <p:nvSpPr>
          <p:cNvPr id="11" name="Shape 8"/>
          <p:cNvSpPr/>
          <p:nvPr/>
        </p:nvSpPr>
        <p:spPr>
          <a:xfrm>
            <a:off x="6856393" y="4503777"/>
            <a:ext cx="800338" cy="30480"/>
          </a:xfrm>
          <a:prstGeom prst="roundRect">
            <a:avLst>
              <a:gd name="adj" fmla="val 112539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en-ZA"/>
          </a:p>
        </p:txBody>
      </p:sp>
      <p:sp>
        <p:nvSpPr>
          <p:cNvPr id="12" name="Shape 9"/>
          <p:cNvSpPr/>
          <p:nvPr/>
        </p:nvSpPr>
        <p:spPr>
          <a:xfrm>
            <a:off x="6372404" y="4261842"/>
            <a:ext cx="514469" cy="514469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ZA"/>
          </a:p>
        </p:txBody>
      </p:sp>
      <p:sp>
        <p:nvSpPr>
          <p:cNvPr id="13" name="Text 10"/>
          <p:cNvSpPr/>
          <p:nvPr/>
        </p:nvSpPr>
        <p:spPr>
          <a:xfrm>
            <a:off x="6534210" y="4347567"/>
            <a:ext cx="190738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9900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700" dirty="0"/>
          </a:p>
        </p:txBody>
      </p:sp>
      <p:sp>
        <p:nvSpPr>
          <p:cNvPr id="14" name="Text 11"/>
          <p:cNvSpPr/>
          <p:nvPr/>
        </p:nvSpPr>
        <p:spPr>
          <a:xfrm>
            <a:off x="7887295" y="4233267"/>
            <a:ext cx="2858453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9900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HOW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7887295" y="4727734"/>
            <a:ext cx="5942767" cy="731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9900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analyzing user engagements, sentiment, preferences, and monthly performance.</a:t>
            </a:r>
            <a:endParaRPr lang="en-US" sz="1800" dirty="0"/>
          </a:p>
        </p:txBody>
      </p:sp>
      <p:sp>
        <p:nvSpPr>
          <p:cNvPr id="16" name="Shape 13"/>
          <p:cNvSpPr/>
          <p:nvPr/>
        </p:nvSpPr>
        <p:spPr>
          <a:xfrm>
            <a:off x="6856393" y="6415802"/>
            <a:ext cx="800338" cy="30480"/>
          </a:xfrm>
          <a:prstGeom prst="roundRect">
            <a:avLst>
              <a:gd name="adj" fmla="val 112539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en-ZA"/>
          </a:p>
        </p:txBody>
      </p:sp>
      <p:sp>
        <p:nvSpPr>
          <p:cNvPr id="17" name="Shape 14"/>
          <p:cNvSpPr/>
          <p:nvPr/>
        </p:nvSpPr>
        <p:spPr>
          <a:xfrm>
            <a:off x="6372404" y="6173867"/>
            <a:ext cx="514469" cy="514469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ZA"/>
          </a:p>
        </p:txBody>
      </p:sp>
      <p:sp>
        <p:nvSpPr>
          <p:cNvPr id="18" name="Text 15"/>
          <p:cNvSpPr/>
          <p:nvPr/>
        </p:nvSpPr>
        <p:spPr>
          <a:xfrm>
            <a:off x="6533257" y="6259592"/>
            <a:ext cx="192762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9900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700" dirty="0"/>
          </a:p>
        </p:txBody>
      </p:sp>
      <p:sp>
        <p:nvSpPr>
          <p:cNvPr id="19" name="Text 16"/>
          <p:cNvSpPr/>
          <p:nvPr/>
        </p:nvSpPr>
        <p:spPr>
          <a:xfrm>
            <a:off x="7887295" y="6145292"/>
            <a:ext cx="2858453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9900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WHAT</a:t>
            </a:r>
            <a:endParaRPr lang="en-US" sz="2250" dirty="0"/>
          </a:p>
        </p:txBody>
      </p:sp>
      <p:sp>
        <p:nvSpPr>
          <p:cNvPr id="20" name="Text 17"/>
          <p:cNvSpPr/>
          <p:nvPr/>
        </p:nvSpPr>
        <p:spPr>
          <a:xfrm>
            <a:off x="7887295" y="6639758"/>
            <a:ext cx="5942767" cy="731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9900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 deliver insights that can help priortize content and optimize engagement strategies.</a:t>
            </a:r>
            <a:endParaRPr lang="en-US" sz="18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8C8295-323B-D1CD-CA52-F8584FA45829}"/>
              </a:ext>
            </a:extLst>
          </p:cNvPr>
          <p:cNvSpPr/>
          <p:nvPr/>
        </p:nvSpPr>
        <p:spPr>
          <a:xfrm>
            <a:off x="12217706" y="7700791"/>
            <a:ext cx="2412694" cy="528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8909" y="628055"/>
            <a:ext cx="5707142" cy="713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00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Key Insight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8909" y="1683782"/>
            <a:ext cx="5133618" cy="428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50"/>
              </a:lnSpc>
              <a:buNone/>
            </a:pPr>
            <a:r>
              <a:rPr lang="en-US" sz="2650" dirty="0">
                <a:solidFill>
                  <a:srgbClr val="9900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Top Findings from the Analysis</a:t>
            </a:r>
            <a:endParaRPr lang="en-US" sz="2650" dirty="0"/>
          </a:p>
        </p:txBody>
      </p:sp>
      <p:sp>
        <p:nvSpPr>
          <p:cNvPr id="5" name="Shape 2"/>
          <p:cNvSpPr/>
          <p:nvPr/>
        </p:nvSpPr>
        <p:spPr>
          <a:xfrm>
            <a:off x="798909" y="2711053"/>
            <a:ext cx="513636" cy="513636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ZA"/>
          </a:p>
        </p:txBody>
      </p:sp>
      <p:sp>
        <p:nvSpPr>
          <p:cNvPr id="6" name="Text 3"/>
          <p:cNvSpPr/>
          <p:nvPr/>
        </p:nvSpPr>
        <p:spPr>
          <a:xfrm>
            <a:off x="975360" y="2796659"/>
            <a:ext cx="160615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9900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540788" y="2711053"/>
            <a:ext cx="3132058" cy="356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9900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Sentiment Distribution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540788" y="3204686"/>
            <a:ext cx="6804303" cy="365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9900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Positive (85%), Neutral (9%), Negative (7%).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98909" y="4054912"/>
            <a:ext cx="513636" cy="513636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ZA"/>
          </a:p>
        </p:txBody>
      </p:sp>
      <p:sp>
        <p:nvSpPr>
          <p:cNvPr id="10" name="Text 7"/>
          <p:cNvSpPr/>
          <p:nvPr/>
        </p:nvSpPr>
        <p:spPr>
          <a:xfrm>
            <a:off x="960477" y="4140518"/>
            <a:ext cx="190381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9900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1540788" y="4054912"/>
            <a:ext cx="3289816" cy="356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9900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Content Type Popularity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40788" y="4548545"/>
            <a:ext cx="6804303" cy="365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9900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Photos, Videos, GIFs, and Audio drive the most engagement.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8909" y="5398770"/>
            <a:ext cx="513636" cy="513636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ZA"/>
          </a:p>
        </p:txBody>
      </p:sp>
      <p:sp>
        <p:nvSpPr>
          <p:cNvPr id="14" name="Text 11"/>
          <p:cNvSpPr/>
          <p:nvPr/>
        </p:nvSpPr>
        <p:spPr>
          <a:xfrm>
            <a:off x="959525" y="5484376"/>
            <a:ext cx="192405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9900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540788" y="5398770"/>
            <a:ext cx="2853571" cy="356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9900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Top 5 Categories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540788" y="5892403"/>
            <a:ext cx="6804303" cy="365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9900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Animals, Science, Healthy Eating, Technology, Travel, and Food.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98909" y="6742628"/>
            <a:ext cx="513636" cy="513636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ZA"/>
          </a:p>
        </p:txBody>
      </p:sp>
      <p:sp>
        <p:nvSpPr>
          <p:cNvPr id="18" name="Text 15"/>
          <p:cNvSpPr/>
          <p:nvPr/>
        </p:nvSpPr>
        <p:spPr>
          <a:xfrm>
            <a:off x="945475" y="6828234"/>
            <a:ext cx="220504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9900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Text 16"/>
          <p:cNvSpPr/>
          <p:nvPr/>
        </p:nvSpPr>
        <p:spPr>
          <a:xfrm>
            <a:off x="1540788" y="6742628"/>
            <a:ext cx="2853571" cy="356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9900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Monthly Trends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1540788" y="7236262"/>
            <a:ext cx="6804303" cy="365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9900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total engagement peaked in May, January, and October.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0574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6024" y="2510076"/>
            <a:ext cx="4114800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r>
              <a:rPr lang="en-US" sz="3200" b="1" dirty="0">
                <a:solidFill>
                  <a:srgbClr val="9900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Recommendations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576024" y="3271242"/>
            <a:ext cx="3392091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9900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Strategic Actions for Growth</a:t>
            </a:r>
            <a:endParaRPr lang="en-US" sz="19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24" y="3826669"/>
            <a:ext cx="822960" cy="131671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45801" y="3991213"/>
            <a:ext cx="20574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9900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Prioritize Content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1645801" y="4347091"/>
            <a:ext cx="12408575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9900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Focus on top-performing types (photos and videos).</a:t>
            </a:r>
            <a:endParaRPr lang="en-US" sz="12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024" y="5143381"/>
            <a:ext cx="822960" cy="131671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645801" y="5307925"/>
            <a:ext cx="20574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9900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Category Focus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1645801" y="5663803"/>
            <a:ext cx="12408575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9900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Create more content in high-engagement categories (animals and science).</a:t>
            </a:r>
            <a:endParaRPr lang="en-US" sz="12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024" y="6460093"/>
            <a:ext cx="822960" cy="131671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645801" y="6624638"/>
            <a:ext cx="240542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9900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Sentiment Optimization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1645801" y="6980515"/>
            <a:ext cx="12408575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9900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Address negative sentiment for improved user experience.</a:t>
            </a:r>
            <a:endParaRPr lang="en-US" sz="12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F634E0-717A-71C1-C703-5E80F8EFF0E2}"/>
              </a:ext>
            </a:extLst>
          </p:cNvPr>
          <p:cNvSpPr/>
          <p:nvPr/>
        </p:nvSpPr>
        <p:spPr>
          <a:xfrm>
            <a:off x="12217706" y="7700791"/>
            <a:ext cx="2412694" cy="528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8295" y="511254"/>
            <a:ext cx="7847409" cy="1157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00" b="1" dirty="0">
                <a:solidFill>
                  <a:srgbClr val="9900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Key Challenges, Assumptions, and Risks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48295" y="1946791"/>
            <a:ext cx="4203263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9900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Considerations and Constraints</a:t>
            </a:r>
            <a:endParaRPr lang="en-US" sz="21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95" y="2571869"/>
            <a:ext cx="463034" cy="4630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48295" y="3220045"/>
            <a:ext cx="2315528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9900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Challenges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648295" y="3620572"/>
            <a:ext cx="7847409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9900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Balancing content diversity and high engagement.</a:t>
            </a:r>
            <a:endParaRPr lang="en-US" sz="14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295" y="4472583"/>
            <a:ext cx="463034" cy="46303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48295" y="5120759"/>
            <a:ext cx="2315528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9900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Assumptions</a:t>
            </a:r>
            <a:endParaRPr lang="en-US" sz="1800" dirty="0"/>
          </a:p>
        </p:txBody>
      </p:sp>
      <p:sp>
        <p:nvSpPr>
          <p:cNvPr id="10" name="Text 5"/>
          <p:cNvSpPr/>
          <p:nvPr/>
        </p:nvSpPr>
        <p:spPr>
          <a:xfrm>
            <a:off x="648295" y="5521285"/>
            <a:ext cx="7847409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9900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accurately reflects platform activities and user trends.</a:t>
            </a:r>
            <a:endParaRPr lang="en-US" sz="14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295" y="6373297"/>
            <a:ext cx="463034" cy="46303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48295" y="7021473"/>
            <a:ext cx="2315528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9900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Risks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648295" y="7421999"/>
            <a:ext cx="7847409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9900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Changes in user behavior could impact engagement strategies.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443</Words>
  <Application>Microsoft Office PowerPoint</Application>
  <PresentationFormat>Custom</PresentationFormat>
  <Paragraphs>98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MuseoModerno Medium</vt:lpstr>
      <vt:lpstr>Source Sans Pro Bold</vt:lpstr>
      <vt:lpstr>Source Sans Pro</vt:lpstr>
      <vt:lpstr>Arial</vt:lpstr>
      <vt:lpstr>Source Sans Pro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Patrick Sebastine</cp:lastModifiedBy>
  <cp:revision>1</cp:revision>
  <dcterms:created xsi:type="dcterms:W3CDTF">2024-10-09T16:31:31Z</dcterms:created>
  <dcterms:modified xsi:type="dcterms:W3CDTF">2024-10-10T14:08:57Z</dcterms:modified>
</cp:coreProperties>
</file>